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269" r:id="rId2"/>
    <p:sldId id="261" r:id="rId3"/>
    <p:sldId id="262" r:id="rId4"/>
    <p:sldId id="263" r:id="rId5"/>
    <p:sldId id="264" r:id="rId6"/>
    <p:sldId id="270" r:id="rId7"/>
    <p:sldId id="271" r:id="rId8"/>
    <p:sldId id="267" r:id="rId9"/>
    <p:sldId id="268" r:id="rId10"/>
    <p:sldId id="279" r:id="rId11"/>
    <p:sldId id="280" r:id="rId12"/>
    <p:sldId id="272" r:id="rId13"/>
    <p:sldId id="273" r:id="rId14"/>
    <p:sldId id="281" r:id="rId15"/>
    <p:sldId id="274" r:id="rId16"/>
    <p:sldId id="283" r:id="rId17"/>
    <p:sldId id="284" r:id="rId18"/>
    <p:sldId id="285" r:id="rId19"/>
    <p:sldId id="286" r:id="rId20"/>
    <p:sldId id="282" r:id="rId21"/>
    <p:sldId id="275" r:id="rId22"/>
    <p:sldId id="278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53"/>
    <p:restoredTop sz="82752"/>
  </p:normalViewPr>
  <p:slideViewPr>
    <p:cSldViewPr snapToGrid="0" snapToObjects="1">
      <p:cViewPr varScale="1">
        <p:scale>
          <a:sx n="75" d="100"/>
          <a:sy n="75" d="100"/>
        </p:scale>
        <p:origin x="320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62CF1E-B53B-234F-9794-648FD38DAE3D}" type="datetimeFigureOut">
              <a:rPr lang="en-US" smtClean="0"/>
              <a:t>5/26/19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06837C-7959-904F-84D5-81AD97A1C1E5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91776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defTabSz="966788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defTabSz="966788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defTabSz="966788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defTabSz="966788" eaLnBrk="0" hangingPunct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66788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A3595DD-9FE9-B944-8AC4-9129AC8EA4D5}" type="slidenum">
              <a:rPr lang="en-US" sz="1300" b="0">
                <a:solidFill>
                  <a:schemeClr val="tx1"/>
                </a:solidFill>
                <a:ea typeface="MS PGothic" charset="0"/>
                <a:cs typeface="MS PGothic" charset="0"/>
              </a:rPr>
              <a:pPr eaLnBrk="1" hangingPunct="1"/>
              <a:t>1</a:t>
            </a:fld>
            <a:endParaRPr lang="en-US" sz="1300" b="0">
              <a:solidFill>
                <a:schemeClr val="tx1"/>
              </a:solidFill>
              <a:ea typeface="MS PGothic" charset="0"/>
              <a:cs typeface="MS PGothic" charset="0"/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IE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2308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Preorder: tree copy</a:t>
            </a:r>
          </a:p>
          <a:p>
            <a:r>
              <a:rPr lang="en-US" dirty="0" err="1"/>
              <a:t>Inorder</a:t>
            </a:r>
            <a:r>
              <a:rPr lang="en-US" dirty="0"/>
              <a:t>: visit BST in sorted order</a:t>
            </a:r>
          </a:p>
          <a:p>
            <a:r>
              <a:rPr lang="en-US" dirty="0" err="1"/>
              <a:t>Postorder</a:t>
            </a:r>
            <a:r>
              <a:rPr lang="en-US" dirty="0"/>
              <a:t>: freeing memory, filesystem (not binary)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06837C-7959-904F-84D5-81AD97A1C1E5}" type="slidenum">
              <a:rPr lang="en-IE" smtClean="0"/>
              <a:t>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65544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/>
              <a:t>Properties:1)  </a:t>
            </a:r>
            <a:r>
              <a:rPr lang="nb-NO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Σv</a:t>
            </a:r>
            <a:r>
              <a:rPr lang="nb-NO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deg(v) = 2m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2) </a:t>
            </a:r>
            <a:r>
              <a:rPr lang="fi-FI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 ≤ n (n - 1)/2 </a:t>
            </a:r>
            <a:endParaRPr lang="fi-FI" dirty="0">
              <a:effectLst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dirty="0">
              <a:effectLst/>
            </a:endParaRP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06837C-7959-904F-84D5-81AD97A1C1E5}" type="slidenum">
              <a:rPr lang="en-IE" smtClean="0"/>
              <a:t>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20924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ga-IE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ga-IE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ga-IE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505200"/>
            <a:ext cx="7431174" cy="1752600"/>
          </a:xfrm>
        </p:spPr>
        <p:txBody>
          <a:bodyPr/>
          <a:lstStyle>
            <a:lvl1pPr marL="0" indent="0" algn="l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ill Sans"/>
                <a:cs typeface="Gill Sans"/>
              </a:rPr>
              <a:t>Click to enter text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/>
          <a:lstStyle/>
          <a:p>
            <a:r>
              <a:rPr lang="ga-IE" sz="4000"/>
              <a:t>Click to edit Master title style</a:t>
            </a:r>
            <a:endParaRPr lang="en-I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ga-IE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ga-IE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ga-IE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ga-IE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ga-IE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ga-IE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18C9214-D3A5-7343-A91D-4EF26209FA3C}" type="datetimeFigureOut">
              <a:rPr lang="en-US" smtClean="0"/>
              <a:t>5/26/19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86E1B288-10ED-404E-8E92-9B9F4F37183D}" type="slidenum">
              <a:rPr lang="en-IE" smtClean="0"/>
              <a:t>‹#›</a:t>
            </a:fld>
            <a:endParaRPr lang="en-I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Gill Sans"/>
          <a:ea typeface="+mj-ea"/>
          <a:cs typeface="Gill San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Helvetica Neue"/>
          <a:ea typeface="+mn-ea"/>
          <a:cs typeface="Helvetica Neue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Helvetica Neue"/>
          <a:ea typeface="+mn-ea"/>
          <a:cs typeface="Helvetica Neue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avid.lillis@ucd.i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2"/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IE" dirty="0">
                <a:ea typeface="+mj-ea"/>
              </a:rPr>
              <a:t>Review</a:t>
            </a:r>
          </a:p>
        </p:txBody>
      </p:sp>
      <p:sp>
        <p:nvSpPr>
          <p:cNvPr id="307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05200"/>
            <a:ext cx="6838950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IE" dirty="0">
                <a:solidFill>
                  <a:schemeClr val="bg1">
                    <a:lumMod val="50000"/>
                  </a:schemeClr>
                </a:solidFill>
                <a:ea typeface="+mn-ea"/>
              </a:rPr>
              <a:t>COMP2014J: Data Structures and Algorithms 2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IE" dirty="0">
                <a:ea typeface="+mn-ea"/>
              </a:rPr>
              <a:t>Dr. David Lillis (</a:t>
            </a:r>
            <a:r>
              <a:rPr lang="en-IE" dirty="0">
                <a:ea typeface="+mn-ea"/>
                <a:hlinkClick r:id="rId3"/>
              </a:rPr>
              <a:t>david.lillis@ucd.ie</a:t>
            </a:r>
            <a:r>
              <a:rPr lang="en-IE" dirty="0">
                <a:ea typeface="+mn-ea"/>
              </a:rPr>
              <a:t>)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IE" dirty="0">
                <a:ea typeface="+mn-ea"/>
              </a:rPr>
              <a:t>Beijing-Dublin International College</a:t>
            </a:r>
          </a:p>
        </p:txBody>
      </p:sp>
    </p:spTree>
    <p:extLst>
      <p:ext uri="{BB962C8B-B14F-4D97-AF65-F5344CB8AC3E}">
        <p14:creationId xmlns:p14="http://schemas.microsoft.com/office/powerpoint/2010/main" val="3127845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Graph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Shortest Path (Dijkstra's Algorithm)</a:t>
            </a:r>
          </a:p>
          <a:p>
            <a:pPr lvl="1"/>
            <a:r>
              <a:rPr lang="en-IE" dirty="0"/>
              <a:t>For a weighted graph, find shortest path between two vertices (actually computes a shortest path tree from a starting vertex).</a:t>
            </a:r>
          </a:p>
          <a:p>
            <a:pPr lvl="1"/>
            <a:r>
              <a:rPr lang="en-IE" dirty="0"/>
              <a:t>Cloud of vertices, with edge relaxation.</a:t>
            </a:r>
          </a:p>
          <a:p>
            <a:pPr lvl="1"/>
            <a:endParaRPr lang="en-IE" dirty="0"/>
          </a:p>
          <a:p>
            <a:r>
              <a:rPr lang="en-IE" dirty="0"/>
              <a:t>Minimum Spanning Trees:</a:t>
            </a:r>
          </a:p>
          <a:p>
            <a:pPr lvl="1"/>
            <a:r>
              <a:rPr lang="en-IE" dirty="0" err="1"/>
              <a:t>Kruskal’s</a:t>
            </a:r>
            <a:r>
              <a:rPr lang="en-IE" dirty="0"/>
              <a:t> Algorithm:</a:t>
            </a:r>
          </a:p>
          <a:p>
            <a:pPr lvl="2"/>
            <a:r>
              <a:rPr lang="en-IE" dirty="0"/>
              <a:t>Multiple clouds of vertices.</a:t>
            </a:r>
          </a:p>
          <a:p>
            <a:pPr lvl="2"/>
            <a:r>
              <a:rPr lang="en-IE" dirty="0"/>
              <a:t>Priority queue to add shortest edges first (if they’re part of a MST)</a:t>
            </a:r>
          </a:p>
        </p:txBody>
      </p:sp>
    </p:spTree>
    <p:extLst>
      <p:ext uri="{BB962C8B-B14F-4D97-AF65-F5344CB8AC3E}">
        <p14:creationId xmlns:p14="http://schemas.microsoft.com/office/powerpoint/2010/main" val="1009400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Text Compression: Huffman Encoding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dirty="0"/>
              <a:t>Generate a Huffman tree from a piece of text.</a:t>
            </a:r>
          </a:p>
          <a:p>
            <a:pPr lvl="1"/>
            <a:r>
              <a:rPr lang="en-IE" dirty="0"/>
              <a:t>Based on joining binary trees together according to the frequency of its letters (using a heap-based priority queue).</a:t>
            </a:r>
          </a:p>
          <a:p>
            <a:pPr lvl="1"/>
            <a:endParaRPr lang="en-IE" dirty="0"/>
          </a:p>
          <a:p>
            <a:r>
              <a:rPr lang="en-IE" dirty="0"/>
              <a:t>Use a Huffman tree to encode some text.</a:t>
            </a:r>
          </a:p>
          <a:p>
            <a:pPr lvl="1"/>
            <a:r>
              <a:rPr lang="en-IE" dirty="0"/>
              <a:t>Start at the root; 0 for left child; 1 for right child.</a:t>
            </a:r>
          </a:p>
          <a:p>
            <a:pPr marL="274320" lvl="1" indent="0">
              <a:buNone/>
            </a:pPr>
            <a:endParaRPr lang="en-IE" dirty="0"/>
          </a:p>
          <a:p>
            <a:r>
              <a:rPr lang="en-IE" dirty="0"/>
              <a:t>Use a Huffman tree to decode some encoded text.</a:t>
            </a:r>
          </a:p>
          <a:p>
            <a:pPr lvl="1"/>
            <a:r>
              <a:rPr lang="en-IE" dirty="0"/>
              <a:t>Follow the path to an external node that stores a character.</a:t>
            </a:r>
          </a:p>
          <a:p>
            <a:pPr lvl="1"/>
            <a:endParaRPr lang="en-IE" dirty="0"/>
          </a:p>
          <a:p>
            <a:r>
              <a:rPr lang="en-IE" dirty="0"/>
              <a:t>Result: text compression, as the codes are shorter than standard encodings (e.g. UTF-8)</a:t>
            </a:r>
          </a:p>
        </p:txBody>
      </p:sp>
    </p:spTree>
    <p:extLst>
      <p:ext uri="{BB962C8B-B14F-4D97-AF65-F5344CB8AC3E}">
        <p14:creationId xmlns:p14="http://schemas.microsoft.com/office/powerpoint/2010/main" val="1588163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Exam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80% of final grade</a:t>
            </a:r>
          </a:p>
          <a:p>
            <a:endParaRPr lang="en-IE" dirty="0"/>
          </a:p>
          <a:p>
            <a:r>
              <a:rPr lang="en-IE" dirty="0"/>
              <a:t>Monday June 17</a:t>
            </a:r>
            <a:r>
              <a:rPr lang="en-IE" baseline="30000" dirty="0"/>
              <a:t>th</a:t>
            </a:r>
            <a:r>
              <a:rPr lang="en-IE" dirty="0"/>
              <a:t> @ 15:25</a:t>
            </a:r>
          </a:p>
          <a:p>
            <a:pPr lvl="1"/>
            <a:r>
              <a:rPr lang="en-IE" dirty="0"/>
              <a:t>2 hour exam</a:t>
            </a:r>
          </a:p>
          <a:p>
            <a:pPr lvl="1"/>
            <a:endParaRPr lang="en-IE" dirty="0"/>
          </a:p>
          <a:p>
            <a:r>
              <a:rPr lang="en-IE" dirty="0"/>
              <a:t>3 questions on the paper: answer any 2 (each question is worth 50%)</a:t>
            </a:r>
          </a:p>
        </p:txBody>
      </p:sp>
    </p:spTree>
    <p:extLst>
      <p:ext uri="{BB962C8B-B14F-4D97-AF65-F5344CB8AC3E}">
        <p14:creationId xmlns:p14="http://schemas.microsoft.com/office/powerpoint/2010/main" val="2170673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Exam Advice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The exam is for you to show me what you know.</a:t>
            </a:r>
          </a:p>
          <a:p>
            <a:r>
              <a:rPr lang="en-IE" dirty="0"/>
              <a:t>I can't give you marks for things you don't write.</a:t>
            </a:r>
          </a:p>
          <a:p>
            <a:r>
              <a:rPr lang="en-IE" dirty="0"/>
              <a:t>e.g. "Describe the characteristics of a Binary Search Tree".</a:t>
            </a:r>
          </a:p>
          <a:p>
            <a:pPr lvl="1"/>
            <a:r>
              <a:rPr lang="en-IE" dirty="0"/>
              <a:t>If you write "A Binary Search Tree is a Proper Binary Tree that also has extra features ...", you should also tell me what a Proper Binary Tree is.</a:t>
            </a:r>
          </a:p>
          <a:p>
            <a:pPr lvl="1"/>
            <a:r>
              <a:rPr lang="en-IE" dirty="0"/>
              <a:t>It is better to write too much than too little.</a:t>
            </a:r>
          </a:p>
          <a:p>
            <a:pPr lvl="1"/>
            <a:r>
              <a:rPr lang="en-IE" dirty="0"/>
              <a:t>If you want more paper, just ask for it:</a:t>
            </a:r>
          </a:p>
          <a:p>
            <a:pPr lvl="1"/>
            <a:r>
              <a:rPr lang="en-IE" dirty="0"/>
              <a:t>PLEASE, PLEASE, PLEASE, don't do what these students did....</a:t>
            </a:r>
          </a:p>
        </p:txBody>
      </p:sp>
    </p:spTree>
    <p:extLst>
      <p:ext uri="{BB962C8B-B14F-4D97-AF65-F5344CB8AC3E}">
        <p14:creationId xmlns:p14="http://schemas.microsoft.com/office/powerpoint/2010/main" val="596698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867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374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quashed_exam_answ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2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98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building&#13;&#10;&#13;&#10;Description automatically generated">
            <a:extLst>
              <a:ext uri="{FF2B5EF4-FFF2-40B4-BE49-F238E27FC236}">
                <a16:creationId xmlns:a16="http://schemas.microsoft.com/office/drawing/2014/main" id="{D92CC977-9E9C-D243-9C3F-523210AF79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296"/>
          <a:stretch/>
        </p:blipFill>
        <p:spPr>
          <a:xfrm>
            <a:off x="0" y="534697"/>
            <a:ext cx="9143999" cy="578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889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building, wire, fence&#13;&#10;&#13;&#10;Description automatically generated">
            <a:extLst>
              <a:ext uri="{FF2B5EF4-FFF2-40B4-BE49-F238E27FC236}">
                <a16:creationId xmlns:a16="http://schemas.microsoft.com/office/drawing/2014/main" id="{48FD3353-ADF3-CE48-83AE-C400EE0C2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0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white background&#13;&#10;&#13;&#10;Description automatically generated">
            <a:extLst>
              <a:ext uri="{FF2B5EF4-FFF2-40B4-BE49-F238E27FC236}">
                <a16:creationId xmlns:a16="http://schemas.microsoft.com/office/drawing/2014/main" id="{7E781ACA-B838-464C-9210-A2A71E2F2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3043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white background&#13;&#10;&#13;&#10;Description automatically generated">
            <a:extLst>
              <a:ext uri="{FF2B5EF4-FFF2-40B4-BE49-F238E27FC236}">
                <a16:creationId xmlns:a16="http://schemas.microsoft.com/office/drawing/2014/main" id="{2A98F46A-8056-5249-9A5D-94887D30F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937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Trees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Hierarchical ADT where a </a:t>
            </a:r>
            <a:r>
              <a:rPr lang="en-IE" i="1" dirty="0"/>
              <a:t>node</a:t>
            </a:r>
            <a:r>
              <a:rPr lang="en-IE" dirty="0"/>
              <a:t> has at most 1 parent and has 0 or more children.</a:t>
            </a:r>
          </a:p>
          <a:p>
            <a:r>
              <a:rPr lang="en-IE" dirty="0"/>
              <a:t>One node is the root.</a:t>
            </a:r>
          </a:p>
          <a:p>
            <a:r>
              <a:rPr lang="en-IE" dirty="0"/>
              <a:t>Terminology (root/parent/internal/external/height/subtree/etc.)</a:t>
            </a:r>
          </a:p>
          <a:p>
            <a:r>
              <a:rPr lang="en-IE" dirty="0"/>
              <a:t>Operations: root(), parent(n), children(n), isInternal(n), isExternal(n), etc.</a:t>
            </a: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6975" y="4086225"/>
            <a:ext cx="3679825" cy="246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82113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 Advice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 your time:</a:t>
            </a:r>
          </a:p>
          <a:p>
            <a:pPr lvl="1"/>
            <a:r>
              <a:rPr lang="en-US" dirty="0"/>
              <a:t>120 minute exam.</a:t>
            </a:r>
          </a:p>
          <a:p>
            <a:pPr lvl="2"/>
            <a:r>
              <a:rPr lang="en-US" dirty="0"/>
              <a:t>10 minutes to read the paper at the beginning, and plan which questions you will attempt.</a:t>
            </a:r>
          </a:p>
          <a:p>
            <a:pPr lvl="2"/>
            <a:r>
              <a:rPr lang="en-US" dirty="0"/>
              <a:t>10 minutes at the end to read your answers again and make sure you have answered everything as best you can.</a:t>
            </a:r>
          </a:p>
          <a:p>
            <a:pPr lvl="1"/>
            <a:r>
              <a:rPr lang="en-US" dirty="0"/>
              <a:t>Exam has 100 marks:</a:t>
            </a:r>
          </a:p>
          <a:p>
            <a:pPr lvl="2"/>
            <a:r>
              <a:rPr lang="en-US" dirty="0"/>
              <a:t>Approximately 1 minute per mark.</a:t>
            </a:r>
          </a:p>
          <a:p>
            <a:pPr lvl="3"/>
            <a:r>
              <a:rPr lang="en-US" dirty="0"/>
              <a:t>A 5-mark question should take about 5 minutes.</a:t>
            </a:r>
          </a:p>
          <a:p>
            <a:pPr lvl="3"/>
            <a:r>
              <a:rPr lang="en-US" dirty="0"/>
              <a:t>A 20-mark question should take about 20 minutes.</a:t>
            </a:r>
          </a:p>
        </p:txBody>
      </p:sp>
    </p:spTree>
    <p:extLst>
      <p:ext uri="{BB962C8B-B14F-4D97-AF65-F5344CB8AC3E}">
        <p14:creationId xmlns:p14="http://schemas.microsoft.com/office/powerpoint/2010/main" val="20876059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Exam Advice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If you have doubts about describing something in English, maybe a diagram/picture will help?</a:t>
            </a:r>
          </a:p>
          <a:p>
            <a:endParaRPr lang="en-IE" b="1" dirty="0"/>
          </a:p>
          <a:p>
            <a:r>
              <a:rPr lang="en-IE" b="1" dirty="0"/>
              <a:t>BUT:</a:t>
            </a:r>
            <a:r>
              <a:rPr lang="en-IE" dirty="0"/>
              <a:t> a diagram should ALWAYS be explained: a diagram with no explanation is </a:t>
            </a:r>
            <a:r>
              <a:rPr lang="en-IE" b="1" dirty="0"/>
              <a:t>not useful.</a:t>
            </a:r>
          </a:p>
          <a:p>
            <a:endParaRPr lang="en-IE" dirty="0"/>
          </a:p>
          <a:p>
            <a:r>
              <a:rPr lang="en-IE" dirty="0"/>
              <a:t>Read the paper before answering any questions. I will visit all the exam rooms during the first half hour of the exam. If you do not understand what a question is asking, you can ask me.</a:t>
            </a:r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endParaRPr lang="en-IE" dirty="0"/>
          </a:p>
          <a:p>
            <a:endParaRPr lang="en-IE" b="1" dirty="0"/>
          </a:p>
        </p:txBody>
      </p:sp>
    </p:spTree>
    <p:extLst>
      <p:ext uri="{BB962C8B-B14F-4D97-AF65-F5344CB8AC3E}">
        <p14:creationId xmlns:p14="http://schemas.microsoft.com/office/powerpoint/2010/main" val="1561581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Exam Advice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Do not write on the exam paper: answer books will be provided.</a:t>
            </a:r>
          </a:p>
          <a:p>
            <a:r>
              <a:rPr lang="en-IE" dirty="0"/>
              <a:t>During the exam, do not talk to anybody or communicate with other students. If you need me or an invilator to come to you, raise your hand.</a:t>
            </a:r>
          </a:p>
          <a:p>
            <a:pPr lvl="1"/>
            <a:r>
              <a:rPr lang="en-IE" dirty="0"/>
              <a:t>If you need to borrow something from another student, you </a:t>
            </a:r>
            <a:r>
              <a:rPr lang="en-IE" b="1" dirty="0"/>
              <a:t>must</a:t>
            </a:r>
            <a:r>
              <a:rPr lang="en-IE" dirty="0"/>
              <a:t> ask an invigilator to get it for you.</a:t>
            </a:r>
          </a:p>
          <a:p>
            <a:r>
              <a:rPr lang="en-IE" dirty="0"/>
              <a:t>Using phones in exams is banned, and is a serious offence.</a:t>
            </a:r>
          </a:p>
          <a:p>
            <a:r>
              <a:rPr lang="en-IE" dirty="0"/>
              <a:t>Also, this is a "closed book" exam: you may not bring any notes or study material with you.</a:t>
            </a:r>
          </a:p>
          <a:p>
            <a:r>
              <a:rPr lang="en-IE"/>
              <a:t>Good luck!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606111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Binary Tree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E" i="1" dirty="0"/>
              <a:t>Binary Tree</a:t>
            </a:r>
            <a:r>
              <a:rPr lang="en-IE" dirty="0"/>
              <a:t>: Tree where each node has at most 2 children (left and right child)</a:t>
            </a:r>
          </a:p>
          <a:p>
            <a:pPr lvl="1"/>
            <a:r>
              <a:rPr lang="en-IE" dirty="0"/>
              <a:t>Extra operations: left(n), right(n), hasLeft(n), hasRight(n)</a:t>
            </a:r>
          </a:p>
          <a:p>
            <a:endParaRPr lang="en-IE" dirty="0"/>
          </a:p>
          <a:p>
            <a:r>
              <a:rPr lang="en-IE" i="1" dirty="0"/>
              <a:t>Proper Binary Tree</a:t>
            </a:r>
            <a:r>
              <a:rPr lang="en-IE" dirty="0"/>
              <a:t>: Tree where each node has either 0 or 2 children (never 1)</a:t>
            </a:r>
          </a:p>
          <a:p>
            <a:pPr lvl="1"/>
            <a:r>
              <a:rPr lang="en-IE" dirty="0"/>
              <a:t>Useful strategy: only internal nodes store data.</a:t>
            </a:r>
          </a:p>
          <a:p>
            <a:pPr lvl="1"/>
            <a:r>
              <a:rPr lang="en-IE" dirty="0"/>
              <a:t>Link-based implementation</a:t>
            </a:r>
          </a:p>
          <a:p>
            <a:pPr lvl="1"/>
            <a:r>
              <a:rPr lang="en-IE" dirty="0"/>
              <a:t>Extra operations:</a:t>
            </a:r>
          </a:p>
          <a:p>
            <a:pPr lvl="2"/>
            <a:r>
              <a:rPr lang="en-IE" dirty="0"/>
              <a:t>expandExternal(n,e), remove(n)</a:t>
            </a:r>
          </a:p>
          <a:p>
            <a:pPr lvl="2"/>
            <a:endParaRPr lang="en-IE" dirty="0"/>
          </a:p>
          <a:p>
            <a:r>
              <a:rPr lang="en-IE" i="1" dirty="0"/>
              <a:t>Tree Traversals and the Visitor Pattern:</a:t>
            </a:r>
          </a:p>
          <a:p>
            <a:pPr lvl="1"/>
            <a:r>
              <a:rPr lang="en-IE" dirty="0" err="1"/>
              <a:t>preorder</a:t>
            </a:r>
            <a:r>
              <a:rPr lang="en-IE" dirty="0"/>
              <a:t>, inorder, postorder traversal.</a:t>
            </a:r>
          </a:p>
          <a:p>
            <a:pPr lvl="1"/>
            <a:r>
              <a:rPr lang="en-IE" dirty="0"/>
              <a:t>Why do we need 3 different ways?</a:t>
            </a:r>
          </a:p>
          <a:p>
            <a:pPr lvl="1"/>
            <a:endParaRPr lang="en-IE" dirty="0"/>
          </a:p>
          <a:p>
            <a:pPr lvl="1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529507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Binary Search Tree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Proper Binary Tree, plus:</a:t>
            </a:r>
          </a:p>
          <a:p>
            <a:pPr lvl="1"/>
            <a:r>
              <a:rPr lang="en-IE" dirty="0"/>
              <a:t>Each internal node holds a value</a:t>
            </a:r>
          </a:p>
          <a:p>
            <a:pPr lvl="1"/>
            <a:r>
              <a:rPr lang="en-IE" dirty="0"/>
              <a:t>According to some total order relation:</a:t>
            </a:r>
          </a:p>
          <a:p>
            <a:pPr lvl="2"/>
            <a:r>
              <a:rPr lang="en-IE" dirty="0"/>
              <a:t>Left child (+ sub tree) stores values &lt; the node's value</a:t>
            </a:r>
          </a:p>
          <a:p>
            <a:pPr lvl="2"/>
            <a:r>
              <a:rPr lang="en-IE" dirty="0"/>
              <a:t>Right child (+ sub tree) stores values &gt; the node's value</a:t>
            </a:r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Extra operations:</a:t>
            </a:r>
          </a:p>
          <a:p>
            <a:pPr lvl="1"/>
            <a:r>
              <a:rPr lang="en-IE" dirty="0"/>
              <a:t>insert(e), find(e), remove(e)</a:t>
            </a:r>
          </a:p>
          <a:p>
            <a:endParaRPr lang="en-IE" dirty="0"/>
          </a:p>
          <a:p>
            <a:r>
              <a:rPr lang="en-IE" dirty="0"/>
              <a:t>Performs best when tree is balanced. Why?</a:t>
            </a:r>
          </a:p>
          <a:p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692718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AVL Tree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Self-balancing Binary Search Tree</a:t>
            </a:r>
          </a:p>
          <a:p>
            <a:pPr lvl="1"/>
            <a:r>
              <a:rPr lang="en-IE" dirty="0"/>
              <a:t>Height-balance property leads to expected O(log n) performance.</a:t>
            </a:r>
          </a:p>
          <a:p>
            <a:pPr lvl="1"/>
            <a:endParaRPr lang="en-IE" dirty="0"/>
          </a:p>
          <a:p>
            <a:pPr lvl="1"/>
            <a:r>
              <a:rPr lang="en-IE" dirty="0"/>
              <a:t>Trinode restructuring: used for unbalanced trees after an insertion/removal</a:t>
            </a:r>
          </a:p>
          <a:p>
            <a:pPr lvl="2"/>
            <a:r>
              <a:rPr lang="en-IE" dirty="0"/>
              <a:t>Single rotation/double rotation</a:t>
            </a:r>
          </a:p>
          <a:p>
            <a:pPr lvl="2"/>
            <a:r>
              <a:rPr lang="en-IE" dirty="0"/>
              <a:t>For removal, keep checking for balance through to the root.</a:t>
            </a:r>
          </a:p>
        </p:txBody>
      </p:sp>
    </p:spTree>
    <p:extLst>
      <p:ext uri="{BB962C8B-B14F-4D97-AF65-F5344CB8AC3E}">
        <p14:creationId xmlns:p14="http://schemas.microsoft.com/office/powerpoint/2010/main" val="1577591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Splay Tree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Type of Binary Search Tree that is balanced in the amortized sense.</a:t>
            </a:r>
          </a:p>
          <a:p>
            <a:endParaRPr lang="en-IE" dirty="0"/>
          </a:p>
          <a:p>
            <a:r>
              <a:rPr lang="en-IE" dirty="0"/>
              <a:t>After a find(), insert() or remove() operation, </a:t>
            </a:r>
            <a:r>
              <a:rPr lang="en-IE" b="1" dirty="0"/>
              <a:t>splay</a:t>
            </a:r>
            <a:r>
              <a:rPr lang="en-IE" dirty="0"/>
              <a:t> a node until it reaches the root of the tree.</a:t>
            </a:r>
          </a:p>
          <a:p>
            <a:pPr lvl="1"/>
            <a:r>
              <a:rPr lang="en-IE" dirty="0"/>
              <a:t>Zig; Zig-Zig; Zig-Zag operations.</a:t>
            </a:r>
          </a:p>
          <a:p>
            <a:pPr lvl="1"/>
            <a:endParaRPr lang="en-IE" dirty="0"/>
          </a:p>
          <a:p>
            <a:r>
              <a:rPr lang="en-IE" dirty="0"/>
              <a:t>Worst case: O(n) but expected performance is O(log n) using </a:t>
            </a:r>
            <a:r>
              <a:rPr lang="en-IE" b="1" dirty="0"/>
              <a:t>amortized analysis</a:t>
            </a:r>
            <a:r>
              <a:rPr lang="en-IE" dirty="0"/>
              <a:t>.</a:t>
            </a:r>
          </a:p>
          <a:p>
            <a:pPr lvl="1"/>
            <a:r>
              <a:rPr lang="en-IE" dirty="0"/>
              <a:t>Spread the cost across a number of operations to measure the overall performance of the algorithm.</a:t>
            </a:r>
          </a:p>
        </p:txBody>
      </p:sp>
    </p:spTree>
    <p:extLst>
      <p:ext uri="{BB962C8B-B14F-4D97-AF65-F5344CB8AC3E}">
        <p14:creationId xmlns:p14="http://schemas.microsoft.com/office/powerpoint/2010/main" val="148943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Priority Queues &amp; Heaps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dirty="0"/>
              <a:t>Heap is a type of binary tree used to implement a </a:t>
            </a:r>
            <a:r>
              <a:rPr lang="en-IE" b="1" dirty="0"/>
              <a:t>priority queue </a:t>
            </a:r>
            <a:r>
              <a:rPr lang="en-IE" dirty="0"/>
              <a:t>ADT: highest-priority element is always the next to be removed.</a:t>
            </a:r>
          </a:p>
          <a:p>
            <a:pPr lvl="1"/>
            <a:r>
              <a:rPr lang="en-IE" dirty="0"/>
              <a:t>NOT a binary </a:t>
            </a:r>
            <a:r>
              <a:rPr lang="en-IE" i="1" dirty="0"/>
              <a:t>search</a:t>
            </a:r>
            <a:r>
              <a:rPr lang="en-IE" dirty="0"/>
              <a:t> tree.</a:t>
            </a:r>
          </a:p>
          <a:p>
            <a:r>
              <a:rPr lang="en-IE" dirty="0"/>
              <a:t>Operations: insert(k,e), min(), remove() etc.</a:t>
            </a:r>
          </a:p>
          <a:p>
            <a:r>
              <a:rPr lang="en-IE" dirty="0"/>
              <a:t>Heap:</a:t>
            </a:r>
          </a:p>
          <a:p>
            <a:pPr lvl="1"/>
            <a:r>
              <a:rPr lang="en-IE" dirty="0"/>
              <a:t>Order property and Structural Completeness Property</a:t>
            </a:r>
          </a:p>
          <a:p>
            <a:pPr lvl="1"/>
            <a:r>
              <a:rPr lang="en-IE" dirty="0"/>
              <a:t>After inserting: upheap: O(log n)</a:t>
            </a:r>
          </a:p>
          <a:p>
            <a:pPr lvl="1"/>
            <a:r>
              <a:rPr lang="en-IE" dirty="0"/>
              <a:t>After removing: downheap O(log n)</a:t>
            </a:r>
          </a:p>
          <a:p>
            <a:r>
              <a:rPr lang="en-IE" dirty="0"/>
              <a:t>Implemented as a Complete Binary Tree</a:t>
            </a:r>
          </a:p>
          <a:p>
            <a:pPr lvl="1"/>
            <a:r>
              <a:rPr lang="en-IE" dirty="0"/>
              <a:t>Array-based implementation is suitable for this type of tree because we know the structure.</a:t>
            </a:r>
          </a:p>
          <a:p>
            <a:pPr lvl="1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071779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Graphs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IE" dirty="0"/>
              <a:t>Terminology (vertex, edge, directed, undirected, adjacent, degree, etc.)</a:t>
            </a:r>
          </a:p>
          <a:p>
            <a:r>
              <a:rPr lang="en-IE" dirty="0"/>
              <a:t>Properties</a:t>
            </a:r>
          </a:p>
          <a:p>
            <a:r>
              <a:rPr lang="en-IE" dirty="0"/>
              <a:t>Operations: endVertices(e), opposite(v,e), areAdjacent(v,w), replace(v,x), replace(e,x), insertVertex(o), insertEdge(v,w,o) etc.</a:t>
            </a:r>
          </a:p>
          <a:p>
            <a:r>
              <a:rPr lang="en-IE" dirty="0"/>
              <a:t>3 implementation strategies</a:t>
            </a:r>
          </a:p>
          <a:p>
            <a:pPr lvl="1"/>
            <a:r>
              <a:rPr lang="en-IE" dirty="0"/>
              <a:t>Edge List</a:t>
            </a:r>
          </a:p>
          <a:p>
            <a:pPr lvl="1"/>
            <a:r>
              <a:rPr lang="en-IE" dirty="0"/>
              <a:t>Adjacency List</a:t>
            </a:r>
          </a:p>
          <a:p>
            <a:pPr lvl="1"/>
            <a:r>
              <a:rPr lang="en-IE" dirty="0"/>
              <a:t>Adjacency Matrix</a:t>
            </a:r>
          </a:p>
          <a:p>
            <a:r>
              <a:rPr lang="en-IE" dirty="0"/>
              <a:t>Comparison of time complexity for: incident edges; adjacent vertices, inserting/removing vertex, inserting/removing edge.</a:t>
            </a:r>
          </a:p>
          <a:p>
            <a:r>
              <a:rPr lang="en-IE" dirty="0"/>
              <a:t>Comparison of space complexity.</a:t>
            </a:r>
          </a:p>
        </p:txBody>
      </p:sp>
    </p:spTree>
    <p:extLst>
      <p:ext uri="{BB962C8B-B14F-4D97-AF65-F5344CB8AC3E}">
        <p14:creationId xmlns:p14="http://schemas.microsoft.com/office/powerpoint/2010/main" val="959608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Graph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Depth-First Search (DFS):</a:t>
            </a:r>
          </a:p>
          <a:p>
            <a:pPr lvl="1"/>
            <a:r>
              <a:rPr lang="en-IE" dirty="0"/>
              <a:t>Keep following a path until it can go no further, then backtrack.</a:t>
            </a:r>
          </a:p>
          <a:p>
            <a:pPr lvl="1"/>
            <a:r>
              <a:rPr lang="en-IE" dirty="0"/>
              <a:t>2 parts:</a:t>
            </a:r>
          </a:p>
          <a:p>
            <a:pPr lvl="2"/>
            <a:r>
              <a:rPr lang="en-IE" dirty="0"/>
              <a:t>Try to begin DFS for each vertex in the graph.</a:t>
            </a:r>
          </a:p>
          <a:p>
            <a:pPr lvl="2"/>
            <a:r>
              <a:rPr lang="en-IE" dirty="0"/>
              <a:t>Perform a DFS for the connected component of a vertex.</a:t>
            </a:r>
          </a:p>
          <a:p>
            <a:pPr lvl="2"/>
            <a:endParaRPr lang="en-IE" dirty="0"/>
          </a:p>
          <a:p>
            <a:r>
              <a:rPr lang="en-IE" dirty="0"/>
              <a:t>Breadth-First Search (BFS):</a:t>
            </a:r>
          </a:p>
          <a:p>
            <a:pPr lvl="1"/>
            <a:r>
              <a:rPr lang="en-IE" dirty="0"/>
              <a:t>Similar to DFS except that it explores all vertices on a particular level before moving to the next level.</a:t>
            </a:r>
          </a:p>
        </p:txBody>
      </p:sp>
    </p:spTree>
    <p:extLst>
      <p:ext uri="{BB962C8B-B14F-4D97-AF65-F5344CB8AC3E}">
        <p14:creationId xmlns:p14="http://schemas.microsoft.com/office/powerpoint/2010/main" val="684983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Lillis-BDIC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DLillis-BDIC.thmx</Template>
  <TotalTime>2082</TotalTime>
  <Words>1267</Words>
  <Application>Microsoft Macintosh PowerPoint</Application>
  <PresentationFormat>On-screen Show (4:3)</PresentationFormat>
  <Paragraphs>144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Gill Sans</vt:lpstr>
      <vt:lpstr>Helvetica Neue</vt:lpstr>
      <vt:lpstr>DLillis-BDIC</vt:lpstr>
      <vt:lpstr>Review</vt:lpstr>
      <vt:lpstr>Trees</vt:lpstr>
      <vt:lpstr>Binary Tree</vt:lpstr>
      <vt:lpstr>Binary Search Tree</vt:lpstr>
      <vt:lpstr>AVL Tree</vt:lpstr>
      <vt:lpstr>Splay Tree</vt:lpstr>
      <vt:lpstr>Priority Queues &amp; Heaps</vt:lpstr>
      <vt:lpstr>Graphs</vt:lpstr>
      <vt:lpstr>Graph Algorithms</vt:lpstr>
      <vt:lpstr>Graph Algorithms</vt:lpstr>
      <vt:lpstr>Text Compression: Huffman Encoding</vt:lpstr>
      <vt:lpstr>Exam Details</vt:lpstr>
      <vt:lpstr>Exam Advice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 Advice</vt:lpstr>
      <vt:lpstr>Exam Advice</vt:lpstr>
      <vt:lpstr>Exam Advice</vt:lpstr>
    </vt:vector>
  </TitlesOfParts>
  <Company>UCD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Structures and Algorithms 2 Review</dc:title>
  <dc:creator>David Lillis</dc:creator>
  <cp:lastModifiedBy>David Lillis</cp:lastModifiedBy>
  <cp:revision>25</cp:revision>
  <cp:lastPrinted>2017-05-30T17:40:38Z</cp:lastPrinted>
  <dcterms:created xsi:type="dcterms:W3CDTF">2014-06-02T23:24:42Z</dcterms:created>
  <dcterms:modified xsi:type="dcterms:W3CDTF">2019-05-26T09:39:55Z</dcterms:modified>
</cp:coreProperties>
</file>

<file path=docProps/thumbnail.jpeg>
</file>